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D4E60F3-605C-450D-8FCD-7C3DDE1B93AE}">
  <a:tblStyle styleId="{CD4E60F3-605C-450D-8FCD-7C3DDE1B93A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slide" Target="slides/slide72.xml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Shape 4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Shape 4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Shape 4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Shape 4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Shape 4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Registration Auctions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Zachary Schutzman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800"/>
              <a:t>Presented May 2016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to think about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fair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efficient</a:t>
            </a:r>
            <a:r>
              <a:rPr lang="en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Efficiency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the students with the highest preference for a course get a seat in that course?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Efficiency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the students with the highest preference for a course get a seat in that course?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Total lottery is fair, but not efficient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Efficiency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the students with the highest preference for a course get a seat in that course?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Total lottery is fair, but not efficient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Random pruning also ignores preferences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to think about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fair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efficient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Does it elicit </a:t>
            </a:r>
            <a:r>
              <a:rPr i="1" lang="en"/>
              <a:t>honest preferences</a:t>
            </a:r>
            <a:r>
              <a:rPr lang="en"/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Honest preferences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students’ bids reflect their relative valuation for a course?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Honest preferences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students’ bids reflect their relative valuation for a course?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If a student values Courses A and B equally, but knows B will not fill up, she should spend all of her points on 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Honest preferences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students’ bids reflect their relative valuation for a course?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a student values Courses A and B equally, but knows B will not fill up, she should spend all of her points on 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to think about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fair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efficient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Does it elicit </a:t>
            </a:r>
            <a:r>
              <a:rPr i="1" lang="en"/>
              <a:t>honest preferences</a:t>
            </a:r>
            <a:r>
              <a:rPr lang="en"/>
              <a:t>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easy to understand</a:t>
            </a:r>
            <a:r>
              <a:rPr lang="en"/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Easy to understand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the rules of the auction straightforward and simple enough for all students to participate?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course registration auction?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use fictional currency to bid on course seats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Easy to understand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the rules of the auction straightforward and simple enough for all students to participate?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We don’t want suboptimal outcomes to result from students misunderstanding the auction formats.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examples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examples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Colorado College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examples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Colorado College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Kellogg School of Business (Northwestern)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examples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Colorado College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Kellogg School of Business (Northwestern)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Wharton School of Business (UPenn)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examples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Colorado College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Kellogg School of Business (Northwestern)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Wharton School of Business (UPenn)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Booth School of Business (UChicago)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Harvard Kennedy School of Government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MIT Sloan School of Management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Harvard Business School [draft]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NYU School of Law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University of Michigan (Law School and Business School)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UC Berkeley Haas School of Business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Colorado College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Small liberal arts school in Colorado Springs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Small liberal arts school in Colorado Springs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Uses a “block” course calendar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a course registration auction?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use fictional currency to bid on course seats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Potentially scarce good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80 points with which to bid for a full year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80 points with which to bid for a full year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Multi-unit, simultaneous, first-price, sealed bid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80 points with which to bid for a full year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Multi-unit, simultaneous, first-price, sealed bid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Students have access to the full anonymized results from previous years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80 points with which to bid for a full year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Multi-unit, simultaneous, first-price, sealed bid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Students have access to the full anonymized results from previous years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Waitlists are ordered by bid amount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use all of their points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use all of their points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Looks like weighted preference, but does not elicit honest weights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Colorado College Course Auction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use all of their points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Looks like weighted preference, but does not elicit honest weights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All students get 80 points, even those studying abroad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a fixed budget of points for the year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Varies based on student status (full-time get more than part-time/evening)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a fixed budget of points for each term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Varies based on student status (full-time get more than part-time/evening)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auction occurs by term and unused points are carried over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a course registration auction?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use fictional currency to bid on course seats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Potentially scarce good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Ghosh paper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a fixed budget of points for each term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Varies based on student status (full-time get more than part-time/evening)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auction occurs by term and unused points are carried over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There are two rounds of auction with opportunity for section switching and dropping in between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are allotted a fixed budget of points for each term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Varies based on student status (full-time get more than part-time/evening)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auction occurs by term and unused points are carried over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There are two rounds of auction with opportunity for section switching and dropping in between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Courses are sold at a clearing price rather than each student paying their bid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Points are carried over, so prices should rise as terms progress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Points are carried over, so prices should rise as terms progress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clearing price rule should elicit more honest preferences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Kellogg Course Auction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Points are carried over, so prices should rise as terms progress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clearing price rule should elicit more honest preferences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Refunds mean there are no negative consequences to bidding on and winning two courses that meet simultaneously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UPenn Wharton Course Auction (RIP)</a:t>
            </a:r>
          </a:p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UPenn Wharton Course Auction </a:t>
            </a:r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begin with an endowment of points at enrollment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UPenn Wharton Course Auction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begin with an endowment of points at enrollment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course auction is single round, sealed bid with a clearing price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UPenn Wharton Course Auction</a:t>
            </a:r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begin with an endowment of points at enrollment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course auction is single round, sealed bid with a clearing price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Points are earned by completing courses and...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Things to think about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UPenn Wharton Course Auction</a:t>
            </a:r>
          </a:p>
        </p:txBody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begin with an endowment of points at enrollment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course auction is single round, sealed bid with a clearing price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Points are earned by completing courses and…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By buying and selling seats in an open market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Wharton Course Market</a:t>
            </a:r>
          </a:p>
        </p:txBody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Wharton Course Market</a:t>
            </a:r>
          </a:p>
        </p:txBody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Occurs over several rounds of bid/ask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Wharton Course Market</a:t>
            </a:r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Occurs over several rounds of bid/ask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Works kind of like a stock market where the bid/ask spread is used to determine a clearing price</a:t>
            </a:r>
          </a:p>
        </p:txBody>
      </p:sp>
      <p:graphicFrame>
        <p:nvGraphicFramePr>
          <p:cNvPr id="367" name="Shape 367"/>
          <p:cNvGraphicFramePr/>
          <p:nvPr/>
        </p:nvGraphicFramePr>
        <p:xfrm>
          <a:off x="647650" y="241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{CD4E60F3-605C-450D-8FCD-7C3DDE1B93AE}</a:tableStyleId>
              </a:tblPr>
              <a:tblGrid>
                <a:gridCol w="1502500"/>
                <a:gridCol w="1502500"/>
                <a:gridCol w="1502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PRICE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BID (buyer)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ASK (seller)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68" name="Shape 368"/>
          <p:cNvSpPr/>
          <p:nvPr/>
        </p:nvSpPr>
        <p:spPr>
          <a:xfrm>
            <a:off x="648725" y="3602150"/>
            <a:ext cx="4514400" cy="395100"/>
          </a:xfrm>
          <a:prstGeom prst="rect">
            <a:avLst/>
          </a:prstGeom>
          <a:noFill/>
          <a:ln cap="flat" cmpd="sng" w="762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Wharton Course Market</a:t>
            </a:r>
          </a:p>
        </p:txBody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Occurs over several rounds of bid/ask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Works kind of like a stock market where the bid/ask spread is used to determine a clearing price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Potential to earn or lose a lot of points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Wharton Course Market</a:t>
            </a:r>
          </a:p>
        </p:txBody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Occurs over several rounds of bid/ask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Works kind of like a stock market where the bid/ask spread is used to determine a clearing price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Potential to earn or lose a lot of points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Results in efficient allocation of seats, but not very intuitive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Course Auction for Colby?</a:t>
            </a:r>
          </a:p>
        </p:txBody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Course Auction for Colby?</a:t>
            </a:r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some ‘issues’ with Colby’s course registration process that an auction could help reduce.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Course Auction for Colby?</a:t>
            </a:r>
          </a:p>
        </p:txBody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 some ‘issues’ with Colby’s course registration process that an auction could help reduce.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 courses have higher demand than others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Intro stats, bio, chem, econ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“Bottleneck courses” (econ theory, research methods, organic chem)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Hard limit specialty courses (labs, GIS, etc)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Course Auction for Colby?</a:t>
            </a:r>
          </a:p>
        </p:txBody>
      </p:sp>
      <p:sp>
        <p:nvSpPr>
          <p:cNvPr id="404" name="Shape 4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some ‘issues’ with Colby’s course registration process that an auction could help reduce.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 courses have higher demand than others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Intro stats, bio, chem, econ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“Bottleneck courses” (econ theory, research methods, organic chem)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Hard limit specialty courses (labs, GIS, etc)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Waitlists are not centralized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to think about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Is it </a:t>
            </a:r>
            <a:r>
              <a:rPr i="1" lang="en"/>
              <a:t>fair</a:t>
            </a:r>
            <a:r>
              <a:rPr lang="en"/>
              <a:t>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Course Auction for Colby?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some ‘issues’ with Colby’s course registration process that an auction could help reduce.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 courses have higher demand than others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Intro stats, bio, chem, econ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“Bottleneck courses” (econ theory, research methods, organic chem)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Hard limit specialty courses (labs, GIS, etc)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Waitlists are not centralized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Weakly dominant strategy to register for extra courses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Things we want: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we want:</a:t>
            </a:r>
          </a:p>
        </p:txBody>
      </p:sp>
      <p:sp>
        <p:nvSpPr>
          <p:cNvPr id="422" name="Shape 4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register for the courses they want to take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we want:</a:t>
            </a:r>
          </a:p>
        </p:txBody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register for the courses they want to take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don’t want students wasting points on courses that don’t fill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we want:</a:t>
            </a:r>
          </a:p>
        </p:txBody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should register for the courses they want to take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don’t want students wasting points on courses that don’t fill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process needs to be understandable for incoming first years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Designing an auction</a:t>
            </a:r>
          </a:p>
        </p:txBody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Designing an auction</a:t>
            </a:r>
          </a:p>
        </p:txBody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Step 1: Students register for the courses they want to take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Designing an auction</a:t>
            </a:r>
          </a:p>
        </p:txBody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Step 1: Students register for the courses they want to take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2: The registrar notifies students who registered for over-enrolled courses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Designing an auction</a:t>
            </a:r>
          </a:p>
        </p:txBody>
      </p:sp>
      <p:sp>
        <p:nvSpPr>
          <p:cNvPr id="458" name="Shape 4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Step 1: Students register for the courses they want to take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2: The registrar notifies students who registered for over-enrolled courses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3: These students are allocated a non-transferrable, non-bankable endowment with which to bid on these courses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Designing an auction</a:t>
            </a:r>
          </a:p>
        </p:txBody>
      </p:sp>
      <p:sp>
        <p:nvSpPr>
          <p:cNvPr id="464" name="Shape 4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Step 1: Students register for the courses they want to take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2: The registrar notifies students who registered for over-enrolled courses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3: These students are allocated a non-transferrable, non-bankable endowment with which to bid on these courses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Step 4: The auction is resolved by awarding seats to the highest bidders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Fairness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two identical students have the same access to information and resources?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auction:</a:t>
            </a:r>
          </a:p>
        </p:txBody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Doesn’t require bids on under-enrolled classes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auction:</a:t>
            </a:r>
          </a:p>
        </p:txBody>
      </p:sp>
      <p:sp>
        <p:nvSpPr>
          <p:cNvPr id="476" name="Shape 4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Doesn’t require bids on under-enrolled classes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Should more honestly elicit preferences by only requiring bidding on full courses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auction:</a:t>
            </a:r>
          </a:p>
        </p:txBody>
      </p:sp>
      <p:sp>
        <p:nvSpPr>
          <p:cNvPr id="482" name="Shape 4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Doesn’t require bids on under-enrolled classes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Should more honestly elicit preferences by only requiring bidding on full courses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Allows certain groups to still have priority by biasing bids or awarding extra points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488" name="Shape 4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More efficient allocations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Less strategic manipulation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Fair treatment of all involved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Fairness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two identical students have the same access to information and resources?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Students paying real money for advance registration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Fairness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two identical students have the same access to information and resources?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Students paying real money for advance registration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professor allows a student to move up the waitlist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